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56" r:id="rId3"/>
    <p:sldId id="258" r:id="rId4"/>
    <p:sldId id="260" r:id="rId5"/>
    <p:sldId id="261" r:id="rId6"/>
    <p:sldId id="257" r:id="rId7"/>
    <p:sldId id="259" r:id="rId8"/>
  </p:sldIdLst>
  <p:sldSz cx="9144000" cy="6858000" type="screen4x3"/>
  <p:notesSz cx="6858000" cy="9945688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815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4475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480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7490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9207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8734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2434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912654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942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381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95900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D5482-6661-4F47-A0CB-A8E750F38333}" type="datetimeFigureOut">
              <a:rPr lang="th-TH" smtClean="0"/>
              <a:t>04/10/62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52473-F374-42CE-ACA9-B431D36B8A4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3517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4"/>
          <p:cNvSpPr>
            <a:spLocks noChangeArrowheads="1"/>
          </p:cNvSpPr>
          <p:nvPr/>
        </p:nvSpPr>
        <p:spPr bwMode="auto">
          <a:xfrm>
            <a:off x="0" y="1066800"/>
            <a:ext cx="9144000" cy="4533900"/>
          </a:xfrm>
          <a:prstGeom prst="wave">
            <a:avLst>
              <a:gd name="adj1" fmla="val 13005"/>
              <a:gd name="adj2" fmla="val 0"/>
            </a:avLst>
          </a:prstGeom>
          <a:gradFill flip="none" rotWithShape="1">
            <a:gsLst>
              <a:gs pos="92000">
                <a:schemeClr val="bg1"/>
              </a:gs>
              <a:gs pos="23000">
                <a:schemeClr val="accent6">
                  <a:lumMod val="89000"/>
                </a:schemeClr>
              </a:gs>
              <a:gs pos="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8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 </a:t>
            </a:r>
            <a:r>
              <a:rPr lang="en-US" sz="88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th-TH" sz="8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กลุ่มตรวจสอบภายใน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8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กรมการพัฒนาชุมชน</a:t>
            </a:r>
            <a:endParaRPr lang="th-TH" sz="8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0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ubo_giallo_architetto_f_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-15015"/>
            <a:ext cx="3623792" cy="868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5019" y="325142"/>
            <a:ext cx="2585433" cy="441928"/>
          </a:xfrm>
        </p:spPr>
        <p:txBody>
          <a:bodyPr/>
          <a:lstStyle/>
          <a:p>
            <a:r>
              <a:rPr lang="th-TH" b="1" dirty="0" smtClean="0"/>
              <a:t>ผลงานที่ผ่านมา ปี 2562</a:t>
            </a:r>
            <a:endParaRPr lang="th-TH" b="1" dirty="0"/>
          </a:p>
        </p:txBody>
      </p:sp>
      <p:sp>
        <p:nvSpPr>
          <p:cNvPr id="5" name="Rectangle 4"/>
          <p:cNvSpPr/>
          <p:nvPr/>
        </p:nvSpPr>
        <p:spPr>
          <a:xfrm>
            <a:off x="109470" y="853917"/>
            <a:ext cx="4765183" cy="10709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1. ตรวจสอบด้านการเงิน การบัญชีและการปฏิบัติตามกฎ ระเบียบ เช่น เงินฝากคลัง ลูกหนี้เงินยืมทดรองราชการ </a:t>
            </a:r>
            <a:r>
              <a:rPr lang="th-TH" sz="1800" dirty="0" err="1" smtClean="0">
                <a:solidFill>
                  <a:schemeClr val="tx1"/>
                </a:solidFill>
              </a:rPr>
              <a:t>การจัด</a:t>
            </a:r>
            <a:r>
              <a:rPr lang="th-TH" sz="1800" dirty="0" smtClean="0">
                <a:solidFill>
                  <a:schemeClr val="tx1"/>
                </a:solidFill>
              </a:rPr>
              <a:t>ซื้อจัดจ้าง สาธารณูปโภค จำนวน 25 หน่วยรับตรวจ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41703" y="692703"/>
            <a:ext cx="3734873" cy="1451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1600" dirty="0" smtClean="0">
              <a:solidFill>
                <a:schemeClr val="tx1"/>
              </a:solidFill>
            </a:endParaRPr>
          </a:p>
          <a:p>
            <a:r>
              <a:rPr lang="th-TH" sz="1600" dirty="0" smtClean="0">
                <a:solidFill>
                  <a:schemeClr val="tx1"/>
                </a:solidFill>
              </a:rPr>
              <a:t>กองคลัง,สำนักงานกองทุนพัฒนาบทบาทสตรี,ศูนย์ศึกษาและพัฒนาชุมชนสระบุรี ลำปาง ยะลา ,สำนักงานเลขาคณะอนุกรรมการกองทุนพัฒนาบทบาทสตรีจังหวัดมุกดาหาร,อุดรธานี,เลย,หนองคาย,สระแก้ว,จันทบุรี,ระยอง,ตราด,แม่ฮ่องสอน,เชียงราย,เชียงใหม่,ลำพูน,น่าน,สมุทรปราการ,ปทุมธานี,นนทบุรี ,นครศรีธรรมราช,ปัตตานี,ยะลาและนราธิวาส</a:t>
            </a:r>
          </a:p>
          <a:p>
            <a:pPr algn="ctr"/>
            <a:endParaRPr lang="th-TH" sz="1600" dirty="0"/>
          </a:p>
        </p:txBody>
      </p:sp>
      <p:sp>
        <p:nvSpPr>
          <p:cNvPr id="7" name="Rectangle 6"/>
          <p:cNvSpPr/>
          <p:nvPr/>
        </p:nvSpPr>
        <p:spPr>
          <a:xfrm>
            <a:off x="109467" y="2097879"/>
            <a:ext cx="4765183" cy="5626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2. ตรวจสอบด้านการปฏิบัติงาน เรื่อง ตรวจสอบการควบคุมภายใน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467" y="2756499"/>
            <a:ext cx="4765183" cy="9154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3. การตรวจสอบด้านการบริหาร เรื่อง การเบิกจ่ายเงินตามโครงการขับเคลื่อนการพัฒนาประเทศตามโครงการไทยนิยมยั่งยืน กิจกรรมชุมชนท่องเที่ยว </a:t>
            </a:r>
            <a:r>
              <a:rPr lang="en-US" sz="1800" dirty="0" smtClean="0">
                <a:solidFill>
                  <a:schemeClr val="tx1"/>
                </a:solidFill>
              </a:rPr>
              <a:t>OTOP </a:t>
            </a:r>
            <a:r>
              <a:rPr lang="th-TH" sz="1800" dirty="0" smtClean="0">
                <a:solidFill>
                  <a:schemeClr val="tx1"/>
                </a:solidFill>
              </a:rPr>
              <a:t>นวัตวิถีต้นแบบ 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467" y="3758769"/>
            <a:ext cx="4765183" cy="11463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4. การตรวจสอบด้านดำเนินงาน จำนวน 2 โครงการ คือ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4.1 การดำเนินงานเกี่ยวกับครุภัณฑ์ที่ได้จาก</a:t>
            </a:r>
            <a:r>
              <a:rPr lang="th-TH" sz="1800" dirty="0" err="1" smtClean="0">
                <a:solidFill>
                  <a:schemeClr val="tx1"/>
                </a:solidFill>
              </a:rPr>
              <a:t>การจัด</a:t>
            </a:r>
            <a:r>
              <a:rPr lang="th-TH" sz="1800" dirty="0" smtClean="0">
                <a:solidFill>
                  <a:schemeClr val="tx1"/>
                </a:solidFill>
              </a:rPr>
              <a:t>ซื้อจัดจ้างตามโครงการชุมชนท่องเที่ยว </a:t>
            </a:r>
            <a:r>
              <a:rPr lang="en-US" sz="1800" dirty="0" smtClean="0">
                <a:solidFill>
                  <a:schemeClr val="tx1"/>
                </a:solidFill>
              </a:rPr>
              <a:t>OTOP </a:t>
            </a:r>
            <a:r>
              <a:rPr lang="th-TH" sz="1800" dirty="0" smtClean="0">
                <a:solidFill>
                  <a:schemeClr val="tx1"/>
                </a:solidFill>
              </a:rPr>
              <a:t>นวัตวิถี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4.2 พัฒนาสินค้าและบริการชุมชนท่องเที่ยว </a:t>
            </a:r>
            <a:r>
              <a:rPr lang="en-US" sz="1800" dirty="0" smtClean="0">
                <a:solidFill>
                  <a:schemeClr val="tx1"/>
                </a:solidFill>
              </a:rPr>
              <a:t>OTOP </a:t>
            </a:r>
            <a:r>
              <a:rPr lang="th-TH" sz="1800" dirty="0" smtClean="0">
                <a:solidFill>
                  <a:schemeClr val="tx1"/>
                </a:solidFill>
              </a:rPr>
              <a:t>นวัตวิถี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467" y="5002251"/>
            <a:ext cx="4765183" cy="5936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5. ตรวจสอบด้านเทคโนโลยีสารสนเทศ จำนวน 1 ระบบ คือ ตรวจสอบการปฏิบัติตามนโยบายรักษาความมั่นคงปลอดภัยด้านสารสนเทศ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467" y="5693066"/>
            <a:ext cx="6703457" cy="11019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6. การให้คำปรึกษา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6.1 ให้คำปรึกษากับหน่วยงานของกรมการพัฒนาชุมชนและที่ได้รับมอบหมาย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6.2 จัดทำโครงการประชุมเชิงปฏิบัติการเพิ่มประสิทธิภาพการควบคุมภายในและการบริหารความ</a:t>
            </a:r>
            <a:r>
              <a:rPr lang="th-TH" sz="1800" dirty="0" smtClean="0">
                <a:solidFill>
                  <a:schemeClr val="tx1"/>
                </a:solidFill>
              </a:rPr>
              <a:t>เสี่ยง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6.3 จัดทำแนวทางการปฏิบัติงานตามกฎ ระเบียบ ข้อบังคับ จัดส่งให้ </a:t>
            </a:r>
            <a:r>
              <a:rPr lang="th-TH" sz="1800" dirty="0" err="1" smtClean="0">
                <a:solidFill>
                  <a:schemeClr val="tx1"/>
                </a:solidFill>
              </a:rPr>
              <a:t>สพ</a:t>
            </a:r>
            <a:r>
              <a:rPr lang="th-TH" sz="1800" dirty="0" smtClean="0">
                <a:solidFill>
                  <a:schemeClr val="tx1"/>
                </a:solidFill>
              </a:rPr>
              <a:t>จ. </a:t>
            </a:r>
            <a:r>
              <a:rPr lang="th-TH" sz="1800" dirty="0" err="1" smtClean="0">
                <a:solidFill>
                  <a:schemeClr val="tx1"/>
                </a:solidFill>
              </a:rPr>
              <a:t>สพ</a:t>
            </a:r>
            <a:r>
              <a:rPr lang="th-TH" sz="1800" dirty="0" smtClean="0">
                <a:solidFill>
                  <a:schemeClr val="tx1"/>
                </a:solidFill>
              </a:rPr>
              <a:t>อ. และศูนย์ศึกษาฯ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40947" y="2269050"/>
            <a:ext cx="2936383" cy="3914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1600" dirty="0" smtClean="0">
              <a:solidFill>
                <a:schemeClr val="tx1"/>
              </a:solidFill>
            </a:endParaRPr>
          </a:p>
          <a:p>
            <a:r>
              <a:rPr lang="th-TH" sz="1600" dirty="0" smtClean="0">
                <a:solidFill>
                  <a:schemeClr val="tx1"/>
                </a:solidFill>
              </a:rPr>
              <a:t>ศูนย์ศึกษาและพัฒนาชุมชนสระบุรี ลำปาง ยะลา</a:t>
            </a:r>
          </a:p>
          <a:p>
            <a:pPr algn="ctr"/>
            <a:endParaRPr lang="th-TH" sz="1600" dirty="0"/>
          </a:p>
        </p:txBody>
      </p:sp>
      <p:sp>
        <p:nvSpPr>
          <p:cNvPr id="13" name="Rectangle 12"/>
          <p:cNvSpPr/>
          <p:nvPr/>
        </p:nvSpPr>
        <p:spPr>
          <a:xfrm>
            <a:off x="5640946" y="2863548"/>
            <a:ext cx="2936383" cy="5934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solidFill>
                  <a:schemeClr val="tx1"/>
                </a:solidFill>
              </a:rPr>
              <a:t>สำนักงานพัฒนาชุมชนจังหวัดนครศรีธรรมราช</a:t>
            </a:r>
            <a:endParaRPr lang="th-TH" sz="1600" dirty="0"/>
          </a:p>
        </p:txBody>
      </p:sp>
      <p:sp>
        <p:nvSpPr>
          <p:cNvPr id="14" name="Rectangle 13"/>
          <p:cNvSpPr/>
          <p:nvPr/>
        </p:nvSpPr>
        <p:spPr>
          <a:xfrm>
            <a:off x="5640946" y="3940476"/>
            <a:ext cx="3335630" cy="7829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solidFill>
                  <a:schemeClr val="tx1"/>
                </a:solidFill>
              </a:rPr>
              <a:t>สำนักส่งเสริมภูมิปัญญาท้องถิ่นและวิสาหกิจชุมชน           ลงพื้นที่ 20 จังหวัด </a:t>
            </a:r>
            <a:endParaRPr lang="th-TH" sz="1600" dirty="0"/>
          </a:p>
        </p:txBody>
      </p:sp>
      <p:sp>
        <p:nvSpPr>
          <p:cNvPr id="15" name="Rectangle 14"/>
          <p:cNvSpPr/>
          <p:nvPr/>
        </p:nvSpPr>
        <p:spPr>
          <a:xfrm>
            <a:off x="5640946" y="4924902"/>
            <a:ext cx="2936383" cy="6201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solidFill>
                  <a:schemeClr val="tx1"/>
                </a:solidFill>
              </a:rPr>
              <a:t>ศูนย์สารสนเทศและการพัฒนาชุมชน</a:t>
            </a:r>
            <a:endParaRPr lang="th-TH" sz="1600" dirty="0"/>
          </a:p>
        </p:txBody>
      </p:sp>
      <p:sp>
        <p:nvSpPr>
          <p:cNvPr id="16" name="Rectangle 15"/>
          <p:cNvSpPr/>
          <p:nvPr/>
        </p:nvSpPr>
        <p:spPr>
          <a:xfrm>
            <a:off x="6903077" y="6174863"/>
            <a:ext cx="2073499" cy="62016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 smtClean="0">
                <a:solidFill>
                  <a:schemeClr val="tx1"/>
                </a:solidFill>
              </a:rPr>
              <a:t>เจ้าหน้าที่พัฒนาชุมชนเข้าร่วมโครงการฯ จำนวน 120 คน </a:t>
            </a:r>
            <a:endParaRPr lang="th-TH" sz="1600" dirty="0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493118" y="62467"/>
            <a:ext cx="4639611" cy="704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altLang="th-TH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owalliaDSE" pitchFamily="34" charset="0"/>
                <a:cs typeface="BrowalliaUPC" panose="020B0604020202020204" pitchFamily="34" charset="-34"/>
              </a:rPr>
              <a:t>กลุ่มตรวจสอบภายใน</a:t>
            </a:r>
            <a:endParaRPr lang="th-TH" altLang="th-TH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rowalliaDSE" pitchFamily="34" charset="0"/>
              <a:cs typeface="BrowalliaUPC" panose="020B0604020202020204" pitchFamily="34" charset="-34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4789332" y="5117420"/>
            <a:ext cx="864493" cy="30214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Right Arrow 20"/>
          <p:cNvSpPr/>
          <p:nvPr/>
        </p:nvSpPr>
        <p:spPr>
          <a:xfrm>
            <a:off x="4789332" y="2307309"/>
            <a:ext cx="864493" cy="30214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Right Arrow 21"/>
          <p:cNvSpPr/>
          <p:nvPr/>
        </p:nvSpPr>
        <p:spPr>
          <a:xfrm>
            <a:off x="4776453" y="3003124"/>
            <a:ext cx="877372" cy="30755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Right Arrow 22"/>
          <p:cNvSpPr/>
          <p:nvPr/>
        </p:nvSpPr>
        <p:spPr>
          <a:xfrm>
            <a:off x="4809456" y="4135497"/>
            <a:ext cx="864493" cy="30214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Right Arrow 23"/>
          <p:cNvSpPr/>
          <p:nvPr/>
        </p:nvSpPr>
        <p:spPr>
          <a:xfrm>
            <a:off x="4493118" y="1455844"/>
            <a:ext cx="864493" cy="302148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5" name="Right Arrow 24"/>
          <p:cNvSpPr/>
          <p:nvPr/>
        </p:nvSpPr>
        <p:spPr>
          <a:xfrm>
            <a:off x="6645499" y="6389678"/>
            <a:ext cx="463638" cy="26019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96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4"/>
          <p:cNvSpPr>
            <a:spLocks noChangeArrowheads="1"/>
          </p:cNvSpPr>
          <p:nvPr/>
        </p:nvSpPr>
        <p:spPr bwMode="auto">
          <a:xfrm>
            <a:off x="0" y="0"/>
            <a:ext cx="9143999" cy="1097125"/>
          </a:xfrm>
          <a:prstGeom prst="wave">
            <a:avLst>
              <a:gd name="adj1" fmla="val 13005"/>
              <a:gd name="adj2" fmla="val 0"/>
            </a:avLst>
          </a:prstGeom>
          <a:gradFill flip="none" rotWithShape="1">
            <a:gsLst>
              <a:gs pos="0">
                <a:srgbClr val="92D050"/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 </a:t>
            </a:r>
            <a:r>
              <a:rPr lang="en-U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th-TH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ปัญหา/อุปสรรค/ความต้องการ</a:t>
            </a:r>
            <a:endParaRPr lang="th-TH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1412" y="1393871"/>
            <a:ext cx="8421174" cy="484594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thaiDist">
              <a:lnSpc>
                <a:spcPct val="107000"/>
              </a:lnSpc>
              <a:spcAft>
                <a:spcPts val="600"/>
              </a:spcAft>
              <a:tabLst>
                <a:tab pos="900430" algn="l"/>
                <a:tab pos="1170305" algn="l"/>
              </a:tabLst>
            </a:pPr>
            <a:r>
              <a:rPr lang="th-TH" sz="4000" dirty="0" smtClean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1.</a:t>
            </a:r>
            <a:r>
              <a:rPr lang="th-TH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จำนวนหน่วยรับตรวจมีจำนวนเพิ่มขึ้น 77 หน่วย </a:t>
            </a:r>
          </a:p>
          <a:p>
            <a:pPr lvl="0" algn="thaiDist">
              <a:lnSpc>
                <a:spcPct val="107000"/>
              </a:lnSpc>
              <a:spcAft>
                <a:spcPts val="600"/>
              </a:spcAft>
              <a:tabLst>
                <a:tab pos="900430" algn="l"/>
                <a:tab pos="1170305" algn="l"/>
              </a:tabLst>
            </a:pPr>
            <a:r>
              <a:rPr lang="th-TH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แต่จำนวนเจ้าหน้าที่ตรวจสอบภายในมีจำนวนเท่าเดิม </a:t>
            </a:r>
          </a:p>
          <a:p>
            <a:pPr lvl="0" algn="thaiDist">
              <a:lnSpc>
                <a:spcPct val="107000"/>
              </a:lnSpc>
              <a:spcAft>
                <a:spcPts val="600"/>
              </a:spcAft>
              <a:tabLst>
                <a:tab pos="900430" algn="l"/>
                <a:tab pos="1170305" algn="l"/>
              </a:tabLst>
            </a:pPr>
            <a:r>
              <a:rPr lang="th-TH" sz="40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ทำให้การปฏิบัติงานไม่เป็นไปตามแผนการตรวจสอบประจำปี</a:t>
            </a:r>
          </a:p>
          <a:p>
            <a:pPr lvl="0" algn="thaiDist">
              <a:lnSpc>
                <a:spcPct val="107000"/>
              </a:lnSpc>
              <a:spcAft>
                <a:spcPts val="600"/>
              </a:spcAft>
              <a:tabLst>
                <a:tab pos="900430" algn="l"/>
                <a:tab pos="1170305" algn="l"/>
              </a:tabLst>
            </a:pPr>
            <a:endParaRPr lang="th-TH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  <a:p>
            <a:pPr lvl="0" algn="thaiDist">
              <a:lnSpc>
                <a:spcPct val="107000"/>
              </a:lnSpc>
              <a:spcAft>
                <a:spcPts val="600"/>
              </a:spcAft>
              <a:tabLst>
                <a:tab pos="900430" algn="l"/>
                <a:tab pos="1170305" algn="l"/>
              </a:tabLst>
            </a:pPr>
            <a:r>
              <a:rPr lang="th-TH" sz="4000" dirty="0" smtClean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2. ความเชี่ยวชาญการตรวจสอบข้อมูลในด้านงบประมาณ การเงิน พัสดุ และการบัญชี ในระบบ </a:t>
            </a: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GFMIS/SARA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462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4"/>
          <p:cNvSpPr>
            <a:spLocks noChangeArrowheads="1"/>
          </p:cNvSpPr>
          <p:nvPr/>
        </p:nvSpPr>
        <p:spPr bwMode="auto">
          <a:xfrm>
            <a:off x="0" y="0"/>
            <a:ext cx="9143999" cy="1097125"/>
          </a:xfrm>
          <a:prstGeom prst="wave">
            <a:avLst>
              <a:gd name="adj1" fmla="val 13005"/>
              <a:gd name="adj2" fmla="val 0"/>
            </a:avLst>
          </a:prstGeom>
          <a:gradFill flip="none" rotWithShape="1">
            <a:gsLst>
              <a:gs pos="0">
                <a:srgbClr val="92D050"/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 </a:t>
            </a:r>
            <a:r>
              <a:rPr lang="en-U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th-TH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ปัญหา/อุปสรรค/ความต้องการ</a:t>
            </a:r>
            <a:endParaRPr lang="th-TH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44386"/>
            <a:ext cx="2485623" cy="75790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th-TH" sz="4800" b="1" dirty="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ความต้องการ</a:t>
            </a:r>
            <a:endParaRPr lang="th-TH" sz="4800" b="1" dirty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รูปแบบอิสระ 17"/>
          <p:cNvSpPr/>
          <p:nvPr/>
        </p:nvSpPr>
        <p:spPr>
          <a:xfrm>
            <a:off x="0" y="1409700"/>
            <a:ext cx="9144000" cy="5448301"/>
          </a:xfrm>
          <a:custGeom>
            <a:avLst/>
            <a:gdLst>
              <a:gd name="connsiteX0" fmla="*/ 0 w 7629682"/>
              <a:gd name="connsiteY0" fmla="*/ 73801 h 442800"/>
              <a:gd name="connsiteX1" fmla="*/ 73801 w 7629682"/>
              <a:gd name="connsiteY1" fmla="*/ 0 h 442800"/>
              <a:gd name="connsiteX2" fmla="*/ 7555881 w 7629682"/>
              <a:gd name="connsiteY2" fmla="*/ 0 h 442800"/>
              <a:gd name="connsiteX3" fmla="*/ 7629682 w 7629682"/>
              <a:gd name="connsiteY3" fmla="*/ 73801 h 442800"/>
              <a:gd name="connsiteX4" fmla="*/ 7629682 w 7629682"/>
              <a:gd name="connsiteY4" fmla="*/ 368999 h 442800"/>
              <a:gd name="connsiteX5" fmla="*/ 7555881 w 7629682"/>
              <a:gd name="connsiteY5" fmla="*/ 442800 h 442800"/>
              <a:gd name="connsiteX6" fmla="*/ 73801 w 7629682"/>
              <a:gd name="connsiteY6" fmla="*/ 442800 h 442800"/>
              <a:gd name="connsiteX7" fmla="*/ 0 w 7629682"/>
              <a:gd name="connsiteY7" fmla="*/ 368999 h 442800"/>
              <a:gd name="connsiteX8" fmla="*/ 0 w 7629682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29682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7555881" y="0"/>
                </a:lnTo>
                <a:cubicBezTo>
                  <a:pt x="7596640" y="0"/>
                  <a:pt x="7629682" y="33042"/>
                  <a:pt x="7629682" y="73801"/>
                </a:cubicBezTo>
                <a:lnTo>
                  <a:pt x="7629682" y="368999"/>
                </a:lnTo>
                <a:cubicBezTo>
                  <a:pt x="7629682" y="409758"/>
                  <a:pt x="7596640" y="442800"/>
                  <a:pt x="7555881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33309" tIns="21616" rIns="233309" bIns="21616" spcCol="1270" anchor="ctr"/>
          <a:lstStyle/>
          <a:p>
            <a:pPr lvl="0"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5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+mj-cs"/>
              </a:rPr>
              <a:t>          1.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 การพัฒนาการ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ปฏิบัติงานเป็นไป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ตามมาตรฐานการตรวจสอบภายใน และตามเกณฑ์การประกันคุณภาพงานตรวจสอบภายในภาครัฐ เพื่อสร้างความเชื่อมันแก่ผู้บริหารและหน่วยรับตรวจถึงคุณภาพงานตรวจสอบภายใน และเป็นการพัฒนางานตรวจสอบภายในให้มีประสิทธิภาพ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ยิ่งขึ้น</a:t>
            </a:r>
          </a:p>
          <a:p>
            <a:pPr lvl="0"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500" dirty="0">
              <a:solidFill>
                <a:schemeClr val="tx1"/>
              </a:solidFill>
              <a:cs typeface="+mj-cs"/>
            </a:endParaRPr>
          </a:p>
          <a:p>
            <a:pPr lvl="0"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25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+mj-cs"/>
              </a:rPr>
              <a:t>          2. 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การ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ปฏิบัติงานปฏิบัติงาน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ในเชิง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รุก คือ 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ไม่ต้องรอให้หน่วยงานส่วนกลาง/ส่วนภูมิภาค หรือบุคลากรของกรมฯ ที่มีปัญหาแล้วมาสอบถาม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ปัญหาโดย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มีแนวคิดว่า จะเปิดคลินิกให้คำปรึกษาแบบเคลื่อนที่ โดยลง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พื้นที่ตามโซนภูมิภาคให้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คำปรึกษา </a:t>
            </a:r>
            <a:r>
              <a:rPr lang="th-TH" sz="2500" dirty="0" err="1">
                <a:solidFill>
                  <a:schemeClr val="tx1"/>
                </a:solidFill>
                <a:cs typeface="+mj-cs"/>
              </a:rPr>
              <a:t>ก่อนที่จะ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มีการดำเนินงานตามภารกิจของโครงการต่าง ๆ ตามแผนการปฏิบัติราชการของกรมการพัฒนา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ชุมชน</a:t>
            </a:r>
          </a:p>
          <a:p>
            <a:pPr lvl="0"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th-TH" sz="1500" dirty="0" smtClean="0">
              <a:solidFill>
                <a:schemeClr val="tx1"/>
              </a:solidFill>
              <a:cs typeface="+mj-cs"/>
            </a:endParaRPr>
          </a:p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2500" dirty="0" smtClean="0">
                <a:solidFill>
                  <a:schemeClr val="tx1"/>
                </a:solidFill>
                <a:cs typeface="+mj-cs"/>
              </a:rPr>
              <a:t>         3. 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จัดฝึกอบรมให้ความรู้เรื่องกฎหมาย ระเบียบ ข้อบังคับต่าง ๆ ที่เกี่ยวข้องกับการปฏิบัติงาน ตามโซนภูมิภาคต่าง ๆ </a:t>
            </a:r>
            <a:r>
              <a:rPr lang="th-TH" sz="2500" dirty="0" smtClean="0">
                <a:solidFill>
                  <a:schemeClr val="tx1"/>
                </a:solidFill>
                <a:cs typeface="+mj-cs"/>
              </a:rPr>
              <a:t>เพื่อลดข้อผิดพลาดการปฏิบัติงานของบุคลากรทั้ง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ส่วนกลางและส่วนภูมิภาค โดยมีการสำรวจความต้องการของกลุ่มเป้าหมาย</a:t>
            </a:r>
            <a:r>
              <a:rPr lang="th-TH" sz="2500" dirty="0" err="1">
                <a:solidFill>
                  <a:schemeClr val="tx1"/>
                </a:solidFill>
                <a:cs typeface="+mj-cs"/>
              </a:rPr>
              <a:t>ก่อนที่จะ</a:t>
            </a:r>
            <a:r>
              <a:rPr lang="th-TH" sz="2500" dirty="0">
                <a:solidFill>
                  <a:schemeClr val="tx1"/>
                </a:solidFill>
                <a:cs typeface="+mj-cs"/>
              </a:rPr>
              <a:t>ฝึกอบรมฯ เพื่อให้ตรงกับความต้องการและสามารถนำไปใช้ประโยชน์ในการพัฒนา/ปรับปรุงการปฏิบัติงานให้มากที่สุด </a:t>
            </a:r>
            <a:r>
              <a:rPr lang="en-US" sz="25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+mj-cs"/>
              </a:rPr>
              <a:t> </a:t>
            </a:r>
            <a:endParaRPr lang="th-TH" sz="2500" b="1" dirty="0">
              <a:solidFill>
                <a:schemeClr val="tx1"/>
              </a:solidFill>
              <a:latin typeface="Angsana New" panose="02020603050405020304" pitchFamily="18" charset="-34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368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4"/>
          <p:cNvSpPr>
            <a:spLocks noChangeArrowheads="1"/>
          </p:cNvSpPr>
          <p:nvPr/>
        </p:nvSpPr>
        <p:spPr bwMode="auto">
          <a:xfrm>
            <a:off x="0" y="0"/>
            <a:ext cx="9143999" cy="1097125"/>
          </a:xfrm>
          <a:prstGeom prst="wave">
            <a:avLst>
              <a:gd name="adj1" fmla="val 13005"/>
              <a:gd name="adj2" fmla="val 0"/>
            </a:avLst>
          </a:prstGeom>
          <a:gradFill flip="none" rotWithShape="1">
            <a:gsLst>
              <a:gs pos="0">
                <a:srgbClr val="92D050"/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9525">
            <a:noFill/>
            <a:round/>
            <a:headEnd/>
            <a:tailEnd/>
          </a:ln>
          <a:effectLst/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 </a:t>
            </a:r>
            <a:r>
              <a:rPr lang="en-US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th-TH" sz="4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ปัญหา/อุปสรรค/ความต้องการ</a:t>
            </a:r>
            <a:endParaRPr lang="th-TH" sz="4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16900"/>
            <a:ext cx="2485623" cy="757900"/>
          </a:xfrm>
          <a:prstGeom prst="rect">
            <a:avLst/>
          </a:prstGeom>
          <a:solidFill>
            <a:srgbClr val="92D05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th-TH" sz="4800" b="1" dirty="0" smtClean="0">
                <a:solidFill>
                  <a:prstClr val="black"/>
                </a:solidFill>
                <a:latin typeface="Angsana New" pitchFamily="18" charset="-34"/>
                <a:cs typeface="Angsana New" pitchFamily="18" charset="-34"/>
              </a:rPr>
              <a:t>ความต้องการ</a:t>
            </a:r>
            <a:endParaRPr lang="th-TH" sz="4800" b="1" dirty="0">
              <a:solidFill>
                <a:prstClr val="black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9" name="รูปแบบอิสระ 17"/>
          <p:cNvSpPr/>
          <p:nvPr/>
        </p:nvSpPr>
        <p:spPr>
          <a:xfrm>
            <a:off x="0" y="1422400"/>
            <a:ext cx="9144000" cy="5435601"/>
          </a:xfrm>
          <a:custGeom>
            <a:avLst/>
            <a:gdLst>
              <a:gd name="connsiteX0" fmla="*/ 0 w 7629682"/>
              <a:gd name="connsiteY0" fmla="*/ 73801 h 442800"/>
              <a:gd name="connsiteX1" fmla="*/ 73801 w 7629682"/>
              <a:gd name="connsiteY1" fmla="*/ 0 h 442800"/>
              <a:gd name="connsiteX2" fmla="*/ 7555881 w 7629682"/>
              <a:gd name="connsiteY2" fmla="*/ 0 h 442800"/>
              <a:gd name="connsiteX3" fmla="*/ 7629682 w 7629682"/>
              <a:gd name="connsiteY3" fmla="*/ 73801 h 442800"/>
              <a:gd name="connsiteX4" fmla="*/ 7629682 w 7629682"/>
              <a:gd name="connsiteY4" fmla="*/ 368999 h 442800"/>
              <a:gd name="connsiteX5" fmla="*/ 7555881 w 7629682"/>
              <a:gd name="connsiteY5" fmla="*/ 442800 h 442800"/>
              <a:gd name="connsiteX6" fmla="*/ 73801 w 7629682"/>
              <a:gd name="connsiteY6" fmla="*/ 442800 h 442800"/>
              <a:gd name="connsiteX7" fmla="*/ 0 w 7629682"/>
              <a:gd name="connsiteY7" fmla="*/ 368999 h 442800"/>
              <a:gd name="connsiteX8" fmla="*/ 0 w 7629682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29682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7555881" y="0"/>
                </a:lnTo>
                <a:cubicBezTo>
                  <a:pt x="7596640" y="0"/>
                  <a:pt x="7629682" y="33042"/>
                  <a:pt x="7629682" y="73801"/>
                </a:cubicBezTo>
                <a:lnTo>
                  <a:pt x="7629682" y="368999"/>
                </a:lnTo>
                <a:cubicBezTo>
                  <a:pt x="7629682" y="409758"/>
                  <a:pt x="7596640" y="442800"/>
                  <a:pt x="7555881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33309" tIns="21616" rIns="233309" bIns="21616" spcCol="1270" anchor="ctr"/>
          <a:lstStyle/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25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+mj-cs"/>
              </a:rPr>
              <a:t>4. </a:t>
            </a:r>
            <a:r>
              <a:rPr lang="th-TH" dirty="0">
                <a:solidFill>
                  <a:schemeClr val="tx1"/>
                </a:solidFill>
                <a:cs typeface="+mj-cs"/>
              </a:rPr>
              <a:t>จัดทำเครื่องมือส่งเสริม/สนับสนุนในการปฏิบัติงาน ให้แก่บุคลากรของกรมฯ เพื่อช่วยลดความเสี่ยง หรือข้อผิดพลาดในการปฏิบัติงานที่ไม่เป็นไปตามกฎหมาย ระเบียบ ข้อบังคับ อาทิ ข้อพึงระวังในการปฏิบัติงาน โดยเป็นการนำประเด็นข้อทักท้วง ข้อตรวจพบ ประเด็นคำถามต่าง ๆ ที่สำคัญ ประชาสัมพันธ์ให้ทุกคนได้รับทราบ เพื่อให้พึงระมัดระวังในการปฏิบัติงาน </a:t>
            </a:r>
            <a:endParaRPr lang="th-TH" dirty="0" smtClean="0">
              <a:solidFill>
                <a:schemeClr val="tx1"/>
              </a:solidFill>
              <a:cs typeface="+mj-cs"/>
            </a:endParaRPr>
          </a:p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500" dirty="0">
              <a:solidFill>
                <a:schemeClr val="tx1"/>
              </a:solidFill>
              <a:cs typeface="+mj-cs"/>
            </a:endParaRPr>
          </a:p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25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+mj-cs"/>
              </a:rPr>
              <a:t>5. </a:t>
            </a:r>
            <a:r>
              <a:rPr lang="th-TH" dirty="0">
                <a:solidFill>
                  <a:schemeClr val="tx1"/>
                </a:solidFill>
                <a:cs typeface="+mj-cs"/>
              </a:rPr>
              <a:t>เผยแพร่ประชาสัมพันธ์องค์ความรู้เกี่ยวกับการปฏิบัติงานผ่านช่องทางต่าง ๆ อาทิ เว็บไซต์หน่วยงาน เว็บไซต์กลุ่มตรวจสอบภายใน ผ่านทางระบบออนไลน์ </a:t>
            </a:r>
            <a:r>
              <a:rPr lang="en-US" dirty="0">
                <a:solidFill>
                  <a:schemeClr val="tx1"/>
                </a:solidFill>
                <a:cs typeface="+mj-cs"/>
              </a:rPr>
              <a:t>QR Code</a:t>
            </a:r>
            <a:r>
              <a:rPr lang="th-TH" dirty="0">
                <a:solidFill>
                  <a:schemeClr val="tx1"/>
                </a:solidFill>
                <a:cs typeface="+mj-cs"/>
              </a:rPr>
              <a:t>/</a:t>
            </a:r>
            <a:r>
              <a:rPr lang="en-US" dirty="0">
                <a:solidFill>
                  <a:schemeClr val="tx1"/>
                </a:solidFill>
                <a:cs typeface="+mj-cs"/>
              </a:rPr>
              <a:t>Line</a:t>
            </a:r>
            <a:r>
              <a:rPr lang="th-TH" dirty="0">
                <a:solidFill>
                  <a:schemeClr val="tx1"/>
                </a:solidFill>
                <a:cs typeface="+mj-cs"/>
              </a:rPr>
              <a:t>  </a:t>
            </a:r>
            <a:r>
              <a:rPr lang="th-TH" dirty="0" smtClean="0">
                <a:solidFill>
                  <a:schemeClr val="tx1"/>
                </a:solidFill>
                <a:cs typeface="+mj-cs"/>
              </a:rPr>
              <a:t>           เพื่อ</a:t>
            </a:r>
            <a:r>
              <a:rPr lang="th-TH" dirty="0">
                <a:solidFill>
                  <a:schemeClr val="tx1"/>
                </a:solidFill>
                <a:cs typeface="+mj-cs"/>
              </a:rPr>
              <a:t>ลดค่าใช้จ่าย</a:t>
            </a:r>
            <a:r>
              <a:rPr lang="th-TH" dirty="0" smtClean="0">
                <a:solidFill>
                  <a:schemeClr val="tx1"/>
                </a:solidFill>
                <a:cs typeface="+mj-cs"/>
              </a:rPr>
              <a:t>ในการ</a:t>
            </a:r>
            <a:r>
              <a:rPr lang="th-TH" dirty="0">
                <a:solidFill>
                  <a:schemeClr val="tx1"/>
                </a:solidFill>
                <a:cs typeface="+mj-cs"/>
              </a:rPr>
              <a:t>ผลิตเอกสารและสามารถเปิดใช้งานได้ทุกที่ รวดเร็ว และ</a:t>
            </a:r>
            <a:r>
              <a:rPr lang="th-TH" dirty="0" smtClean="0">
                <a:solidFill>
                  <a:schemeClr val="tx1"/>
                </a:solidFill>
                <a:cs typeface="+mj-cs"/>
              </a:rPr>
              <a:t>ทัน                     ต่อ</a:t>
            </a:r>
            <a:r>
              <a:rPr lang="th-TH" dirty="0">
                <a:solidFill>
                  <a:schemeClr val="tx1"/>
                </a:solidFill>
                <a:cs typeface="+mj-cs"/>
              </a:rPr>
              <a:t>ความต้องการใช้</a:t>
            </a:r>
            <a:r>
              <a:rPr lang="th-TH" dirty="0" smtClean="0">
                <a:solidFill>
                  <a:schemeClr val="tx1"/>
                </a:solidFill>
                <a:cs typeface="+mj-cs"/>
              </a:rPr>
              <a:t>งาน</a:t>
            </a:r>
            <a:endParaRPr lang="en-US" dirty="0">
              <a:solidFill>
                <a:schemeClr val="tx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3146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cubo_verde_architetto_fr_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85" y="-42032"/>
            <a:ext cx="4096480" cy="944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5210" y="244060"/>
            <a:ext cx="3107029" cy="615985"/>
          </a:xfrm>
        </p:spPr>
        <p:txBody>
          <a:bodyPr>
            <a:normAutofit fontScale="92500"/>
          </a:bodyPr>
          <a:lstStyle/>
          <a:p>
            <a:r>
              <a:rPr lang="th-TH" sz="3600" b="1" dirty="0" smtClean="0"/>
              <a:t>แผนปฏิบัติงาน ปี 2563</a:t>
            </a:r>
            <a:endParaRPr lang="th-TH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109466" y="902222"/>
            <a:ext cx="4765183" cy="10709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1. ตรวจสอบด้านการเงิน การบัญชีและการปฏิบัติตามกฎ ระเบียบ เช่น </a:t>
            </a:r>
          </a:p>
          <a:p>
            <a:r>
              <a:rPr lang="th-TH" sz="1800" dirty="0" smtClean="0">
                <a:solidFill>
                  <a:schemeClr val="tx1"/>
                </a:solidFill>
              </a:rPr>
              <a:t>เงินฝากคลัง ลูกหนี้เงินยืมทดรองราชการ </a:t>
            </a:r>
            <a:r>
              <a:rPr lang="th-TH" sz="1800" dirty="0" err="1" smtClean="0">
                <a:solidFill>
                  <a:schemeClr val="tx1"/>
                </a:solidFill>
              </a:rPr>
              <a:t>การจัด</a:t>
            </a:r>
            <a:r>
              <a:rPr lang="th-TH" sz="1800" dirty="0" smtClean="0">
                <a:solidFill>
                  <a:schemeClr val="tx1"/>
                </a:solidFill>
              </a:rPr>
              <a:t>ซื้อจัดจ้าง สาธารณูปโภค จำนวน 27 หน่วยรับตรวจ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41703" y="692703"/>
            <a:ext cx="3734873" cy="14514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1600" dirty="0" smtClean="0">
              <a:solidFill>
                <a:schemeClr val="tx1"/>
              </a:solidFill>
            </a:endParaRPr>
          </a:p>
          <a:p>
            <a:r>
              <a:rPr lang="th-TH" sz="1600" dirty="0" smtClean="0">
                <a:solidFill>
                  <a:schemeClr val="tx1"/>
                </a:solidFill>
              </a:rPr>
              <a:t>กองคลัง,ศูนย์ศึกษาและพัฒนาชุมชนอุบลราชธานี  นครนายก เพชรบุรี ,สำนักงานเลขาคณะอนุกรรมการกองทุนพัฒนาบทบาทสตรีจังหวัดพระนครศรีอยุธยา ลพบุรี สระบุรี ปราจีนบุรี นครนายก สกลนคร นครสวรรค์ กำแพงเพชร กาญจนบุรี สุพรรณบุรี สมุทรสาคร สมุทรสงคราม เพชรบุรี ประจวบคีรีขันธ์ กระบี่ พังงา ภูเก็ต ชุมพร อำนาจเจริญ สงขลา สตูล ระนองและบึงกาฬ</a:t>
            </a:r>
          </a:p>
          <a:p>
            <a:pPr algn="ctr"/>
            <a:endParaRPr lang="th-TH" sz="1600" dirty="0"/>
          </a:p>
        </p:txBody>
      </p:sp>
      <p:sp>
        <p:nvSpPr>
          <p:cNvPr id="7" name="Rectangle 6"/>
          <p:cNvSpPr/>
          <p:nvPr/>
        </p:nvSpPr>
        <p:spPr>
          <a:xfrm>
            <a:off x="109466" y="2387441"/>
            <a:ext cx="4765183" cy="5626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2. ตรวจสอบด้านการปฏิบัติงาน เรื่อง ประเมินระบบควบคุมภายใน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466" y="3220203"/>
            <a:ext cx="4765183" cy="9154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3. การตรวจสอบด้านการบริหาร เรื่อง กระบวนการขออนุมัติรับเงินอุดหนุนของสำนักงานเลขาคณะอนุกรรมการบริหารกองทุนพัฒนาบทบาทสตรีระดับจังหวัด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9466" y="4254438"/>
            <a:ext cx="4642837" cy="8828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4. การตรวจสอบด้านดำเนินงาน จำนวน 2 โครงการ คือ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4.1 โครงการขอรับการสนับสนุนเงินกองทุนพัฒนาบทบาทสตรี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4.2 โครงการชุมชนท่องเที่ยว </a:t>
            </a:r>
            <a:r>
              <a:rPr lang="en-US" sz="1800" dirty="0" smtClean="0">
                <a:solidFill>
                  <a:schemeClr val="tx1"/>
                </a:solidFill>
              </a:rPr>
              <a:t>OTOP </a:t>
            </a:r>
            <a:r>
              <a:rPr lang="th-TH" sz="1800" dirty="0" smtClean="0">
                <a:solidFill>
                  <a:schemeClr val="tx1"/>
                </a:solidFill>
              </a:rPr>
              <a:t>นวัตวิถี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9466" y="5279195"/>
            <a:ext cx="4765183" cy="5936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5. ตรวจสอบด้านเทคโนโลยีสารสนเทศ จำนวน 1 ระบบ คือ ตรวจสอบโปรแกรมจัดการทะเบียนลูกหนี้ (</a:t>
            </a:r>
            <a:r>
              <a:rPr lang="en-US" sz="1800" dirty="0" smtClean="0">
                <a:solidFill>
                  <a:schemeClr val="tx1"/>
                </a:solidFill>
              </a:rPr>
              <a:t>SARA)</a:t>
            </a:r>
            <a:endParaRPr lang="th-TH" sz="18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466" y="5957225"/>
            <a:ext cx="5360835" cy="808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800" dirty="0" smtClean="0">
                <a:solidFill>
                  <a:schemeClr val="tx1"/>
                </a:solidFill>
              </a:rPr>
              <a:t>6. การให้คำปรึกษา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 6.1 ให้คำปรึกษากับหน่วยงานของกรมการพัฒนาชุมชนและที่ได้รับมอบหมาย</a:t>
            </a:r>
          </a:p>
          <a:p>
            <a:r>
              <a:rPr lang="th-TH" sz="1800" dirty="0">
                <a:solidFill>
                  <a:schemeClr val="tx1"/>
                </a:solidFill>
              </a:rPr>
              <a:t> </a:t>
            </a:r>
            <a:r>
              <a:rPr lang="th-TH" sz="1800" dirty="0" smtClean="0">
                <a:solidFill>
                  <a:schemeClr val="tx1"/>
                </a:solidFill>
              </a:rPr>
              <a:t> 6.2 ทำโครงการร่วมกับสถาบันการพัฒนาชุมชน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41703" y="2269050"/>
            <a:ext cx="3734873" cy="8412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th-TH" sz="1600" dirty="0" smtClean="0">
              <a:solidFill>
                <a:schemeClr val="tx1"/>
              </a:solidFill>
            </a:endParaRPr>
          </a:p>
          <a:p>
            <a:r>
              <a:rPr lang="th-TH" sz="1600" dirty="0" smtClean="0">
                <a:solidFill>
                  <a:schemeClr val="tx1"/>
                </a:solidFill>
              </a:rPr>
              <a:t>ศูนย์ศึกษาและพัฒนาชุมชนอุบลราชธานี เพชรบุรี นครนายก สำนักเสริมสร้างความเข้มแข็งชุมชน สำนักพัฒนาทุนและองค์กรการเงินชุมชน สำนักส่งเสริมภูมิปัญญาท้องถิ่นและวิสาหกิจชุมชน</a:t>
            </a:r>
          </a:p>
          <a:p>
            <a:pPr algn="ctr"/>
            <a:endParaRPr lang="th-TH" sz="1600" dirty="0"/>
          </a:p>
        </p:txBody>
      </p:sp>
      <p:sp>
        <p:nvSpPr>
          <p:cNvPr id="13" name="Rectangle 12"/>
          <p:cNvSpPr/>
          <p:nvPr/>
        </p:nvSpPr>
        <p:spPr>
          <a:xfrm>
            <a:off x="5669925" y="3338095"/>
            <a:ext cx="2936383" cy="5934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solidFill>
                  <a:schemeClr val="tx1"/>
                </a:solidFill>
              </a:rPr>
              <a:t>สำนักงานกองทุนพัฒนาบทบาทสตรี</a:t>
            </a:r>
            <a:endParaRPr lang="th-TH" sz="1600" dirty="0"/>
          </a:p>
        </p:txBody>
      </p:sp>
      <p:sp>
        <p:nvSpPr>
          <p:cNvPr id="14" name="Rectangle 13"/>
          <p:cNvSpPr/>
          <p:nvPr/>
        </p:nvSpPr>
        <p:spPr>
          <a:xfrm>
            <a:off x="5470301" y="4322139"/>
            <a:ext cx="3335630" cy="7829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solidFill>
                  <a:schemeClr val="tx1"/>
                </a:solidFill>
              </a:rPr>
              <a:t>    1. สำนักงานกองทุนพัฒนาบทบาทสตรี</a:t>
            </a:r>
          </a:p>
          <a:p>
            <a:r>
              <a:rPr lang="th-TH" sz="1600" dirty="0" smtClean="0">
                <a:solidFill>
                  <a:schemeClr val="tx1"/>
                </a:solidFill>
              </a:rPr>
              <a:t>    2. สำนักส่งเสริมภูมิปัญญาท้องถิ่นและวิสาหกิจชุมชน            </a:t>
            </a:r>
            <a:endParaRPr lang="th-TH" sz="1600" dirty="0"/>
          </a:p>
        </p:txBody>
      </p:sp>
      <p:sp>
        <p:nvSpPr>
          <p:cNvPr id="15" name="Rectangle 14"/>
          <p:cNvSpPr/>
          <p:nvPr/>
        </p:nvSpPr>
        <p:spPr>
          <a:xfrm>
            <a:off x="5776174" y="5178240"/>
            <a:ext cx="2350395" cy="6348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1600" dirty="0" smtClean="0">
                <a:solidFill>
                  <a:schemeClr val="tx1"/>
                </a:solidFill>
              </a:rPr>
              <a:t>สำนักงานกองทุนพัฒนาบทบาทสตรี</a:t>
            </a:r>
            <a:endParaRPr lang="th-TH" sz="1600" dirty="0"/>
          </a:p>
        </p:txBody>
      </p:sp>
      <p:sp>
        <p:nvSpPr>
          <p:cNvPr id="16" name="Rectangle 15"/>
          <p:cNvSpPr/>
          <p:nvPr/>
        </p:nvSpPr>
        <p:spPr>
          <a:xfrm>
            <a:off x="5975797" y="5983750"/>
            <a:ext cx="2630511" cy="7549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dirty="0" smtClean="0">
                <a:solidFill>
                  <a:schemeClr val="tx1"/>
                </a:solidFill>
              </a:rPr>
              <a:t>เจ้าหน้าที่พัฒนาชุมชนและที่ได้รับมอบหมาย</a:t>
            </a:r>
            <a:endParaRPr lang="th-TH" sz="1600" dirty="0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493118" y="62467"/>
            <a:ext cx="4639611" cy="70460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altLang="th-TH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rowalliaDSE" pitchFamily="34" charset="0"/>
                <a:cs typeface="BrowalliaUPC" panose="020B0604020202020204" pitchFamily="34" charset="-34"/>
              </a:rPr>
              <a:t>กลุ่มตรวจสอบภายใน</a:t>
            </a:r>
            <a:endParaRPr lang="th-TH" altLang="th-TH" b="1" dirty="0">
              <a:solidFill>
                <a:schemeClr val="accent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rowalliaDSE" pitchFamily="34" charset="0"/>
              <a:cs typeface="BrowalliaUPC" panose="020B0604020202020204" pitchFamily="34" charset="-34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4429283" y="1523082"/>
            <a:ext cx="876256" cy="33967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Right Arrow 19"/>
          <p:cNvSpPr/>
          <p:nvPr/>
        </p:nvSpPr>
        <p:spPr>
          <a:xfrm>
            <a:off x="4467359" y="2519844"/>
            <a:ext cx="812421" cy="33967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Right Arrow 20"/>
          <p:cNvSpPr/>
          <p:nvPr/>
        </p:nvSpPr>
        <p:spPr>
          <a:xfrm>
            <a:off x="4594045" y="3478689"/>
            <a:ext cx="1075880" cy="33967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2" name="Right Arrow 21"/>
          <p:cNvSpPr/>
          <p:nvPr/>
        </p:nvSpPr>
        <p:spPr>
          <a:xfrm>
            <a:off x="4574721" y="4563715"/>
            <a:ext cx="895579" cy="33967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Right Arrow 22"/>
          <p:cNvSpPr/>
          <p:nvPr/>
        </p:nvSpPr>
        <p:spPr>
          <a:xfrm>
            <a:off x="4752303" y="5374569"/>
            <a:ext cx="1023871" cy="33967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Right Arrow 23"/>
          <p:cNvSpPr/>
          <p:nvPr/>
        </p:nvSpPr>
        <p:spPr>
          <a:xfrm>
            <a:off x="5215946" y="6289756"/>
            <a:ext cx="876256" cy="339677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52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323713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th-TH" sz="2500" b="1" dirty="0" smtClean="0">
              <a:latin typeface="Angsana New" panose="02020603050405020304" pitchFamily="18" charset="-34"/>
            </a:endParaRPr>
          </a:p>
          <a:p>
            <a:pPr algn="ctr"/>
            <a:r>
              <a:rPr lang="th-TH" sz="6000" b="1" dirty="0" smtClean="0">
                <a:latin typeface="Angsana New" panose="02020603050405020304" pitchFamily="18" charset="-34"/>
              </a:rPr>
              <a:t>ถ้าท่านเป็นอธิบดี..... สิ่งที่จะทำ</a:t>
            </a:r>
          </a:p>
          <a:p>
            <a:pPr algn="ctr"/>
            <a:endParaRPr lang="th-TH" sz="6000" b="1" dirty="0">
              <a:latin typeface="Angsana New" panose="02020603050405020304" pitchFamily="18" charset="-34"/>
            </a:endParaRPr>
          </a:p>
        </p:txBody>
      </p:sp>
      <p:sp>
        <p:nvSpPr>
          <p:cNvPr id="5" name="รูปแบบอิสระ 4"/>
          <p:cNvSpPr/>
          <p:nvPr/>
        </p:nvSpPr>
        <p:spPr>
          <a:xfrm>
            <a:off x="0" y="1282700"/>
            <a:ext cx="9144000" cy="5575300"/>
          </a:xfrm>
          <a:custGeom>
            <a:avLst/>
            <a:gdLst>
              <a:gd name="connsiteX0" fmla="*/ 0 w 7608437"/>
              <a:gd name="connsiteY0" fmla="*/ 73801 h 442800"/>
              <a:gd name="connsiteX1" fmla="*/ 73801 w 7608437"/>
              <a:gd name="connsiteY1" fmla="*/ 0 h 442800"/>
              <a:gd name="connsiteX2" fmla="*/ 7534636 w 7608437"/>
              <a:gd name="connsiteY2" fmla="*/ 0 h 442800"/>
              <a:gd name="connsiteX3" fmla="*/ 7608437 w 7608437"/>
              <a:gd name="connsiteY3" fmla="*/ 73801 h 442800"/>
              <a:gd name="connsiteX4" fmla="*/ 7608437 w 7608437"/>
              <a:gd name="connsiteY4" fmla="*/ 368999 h 442800"/>
              <a:gd name="connsiteX5" fmla="*/ 7534636 w 7608437"/>
              <a:gd name="connsiteY5" fmla="*/ 442800 h 442800"/>
              <a:gd name="connsiteX6" fmla="*/ 73801 w 7608437"/>
              <a:gd name="connsiteY6" fmla="*/ 442800 h 442800"/>
              <a:gd name="connsiteX7" fmla="*/ 0 w 7608437"/>
              <a:gd name="connsiteY7" fmla="*/ 368999 h 442800"/>
              <a:gd name="connsiteX8" fmla="*/ 0 w 7608437"/>
              <a:gd name="connsiteY8" fmla="*/ 73801 h 44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08437" h="442800">
                <a:moveTo>
                  <a:pt x="0" y="73801"/>
                </a:moveTo>
                <a:cubicBezTo>
                  <a:pt x="0" y="33042"/>
                  <a:pt x="33042" y="0"/>
                  <a:pt x="73801" y="0"/>
                </a:cubicBezTo>
                <a:lnTo>
                  <a:pt x="7534636" y="0"/>
                </a:lnTo>
                <a:cubicBezTo>
                  <a:pt x="7575395" y="0"/>
                  <a:pt x="7608437" y="33042"/>
                  <a:pt x="7608437" y="73801"/>
                </a:cubicBezTo>
                <a:lnTo>
                  <a:pt x="7608437" y="368999"/>
                </a:lnTo>
                <a:cubicBezTo>
                  <a:pt x="7608437" y="409758"/>
                  <a:pt x="7575395" y="442800"/>
                  <a:pt x="7534636" y="442800"/>
                </a:cubicBezTo>
                <a:lnTo>
                  <a:pt x="73801" y="442800"/>
                </a:lnTo>
                <a:cubicBezTo>
                  <a:pt x="33042" y="442800"/>
                  <a:pt x="0" y="409758"/>
                  <a:pt x="0" y="368999"/>
                </a:cubicBezTo>
                <a:lnTo>
                  <a:pt x="0" y="73801"/>
                </a:lnTo>
                <a:close/>
              </a:path>
            </a:pathLst>
          </a:custGeom>
          <a:solidFill>
            <a:srgbClr val="CCEC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33309" tIns="21616" rIns="233309" bIns="21616" spcCol="1270" anchor="ctr"/>
          <a:lstStyle/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3200" b="1" dirty="0" smtClean="0">
                <a:solidFill>
                  <a:srgbClr val="000000"/>
                </a:solidFill>
                <a:latin typeface="Angsana New" panose="02020603050405020304" pitchFamily="18" charset="-34"/>
              </a:rPr>
              <a:t>ให้หัวหน้าหน่วยรับตรวจ</a:t>
            </a:r>
          </a:p>
          <a:p>
            <a:pPr marL="514350" indent="-514350"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AutoNum type="arabicPeriod"/>
              <a:defRPr/>
            </a:pPr>
            <a:r>
              <a:rPr lang="th-TH" sz="3200" b="1" dirty="0" smtClean="0">
                <a:solidFill>
                  <a:srgbClr val="000000"/>
                </a:solidFill>
                <a:latin typeface="Angsana New" panose="02020603050405020304" pitchFamily="18" charset="-34"/>
              </a:rPr>
              <a:t>กำกับ ติดตาม การปฏิบัติงานในด้านงบประมาณ การเงิน พัสดุ</a:t>
            </a:r>
          </a:p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3200" b="1" dirty="0">
                <a:solidFill>
                  <a:srgbClr val="000000"/>
                </a:solidFill>
                <a:latin typeface="Angsana New" panose="02020603050405020304" pitchFamily="18" charset="-34"/>
              </a:rPr>
              <a:t> </a:t>
            </a:r>
            <a:r>
              <a:rPr lang="th-TH" sz="3200" b="1" dirty="0" smtClean="0">
                <a:solidFill>
                  <a:srgbClr val="000000"/>
                </a:solidFill>
                <a:latin typeface="Angsana New" panose="02020603050405020304" pitchFamily="18" charset="-34"/>
              </a:rPr>
              <a:t>     และบัญชี ให้มีการปฏิบัติให้ถูกต้องตาม กฎ ระเบียบ ข้อบังคับ  </a:t>
            </a:r>
          </a:p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3200" b="1" dirty="0">
                <a:solidFill>
                  <a:srgbClr val="000000"/>
                </a:solidFill>
                <a:latin typeface="Angsana New" panose="02020603050405020304" pitchFamily="18" charset="-34"/>
              </a:rPr>
              <a:t> </a:t>
            </a:r>
            <a:r>
              <a:rPr lang="th-TH" sz="3200" b="1" dirty="0" smtClean="0">
                <a:solidFill>
                  <a:srgbClr val="000000"/>
                </a:solidFill>
                <a:latin typeface="Angsana New" panose="02020603050405020304" pitchFamily="18" charset="-34"/>
              </a:rPr>
              <a:t>     เพื่อให้การรายงานการเงินของหน่วยงานมีความถูกต้อง</a:t>
            </a:r>
          </a:p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th-TH" b="1" dirty="0" smtClean="0">
              <a:solidFill>
                <a:srgbClr val="000000"/>
              </a:solidFill>
              <a:latin typeface="Angsana New" panose="02020603050405020304" pitchFamily="18" charset="-34"/>
            </a:endParaRPr>
          </a:p>
          <a:p>
            <a:pPr marL="514350" indent="-514350"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AutoNum type="arabicPeriod" startAt="2"/>
              <a:defRPr/>
            </a:pPr>
            <a:r>
              <a:rPr lang="th-TH" sz="3200" b="1" dirty="0" smtClean="0">
                <a:solidFill>
                  <a:srgbClr val="000000"/>
                </a:solidFill>
                <a:latin typeface="Angsana New" panose="02020603050405020304" pitchFamily="18" charset="-34"/>
              </a:rPr>
              <a:t>กำกับ ให้มี</a:t>
            </a:r>
            <a:r>
              <a:rPr lang="th-TH" sz="3200" b="1" dirty="0" err="1" smtClean="0">
                <a:solidFill>
                  <a:srgbClr val="000000"/>
                </a:solidFill>
                <a:latin typeface="Angsana New" panose="02020603050405020304" pitchFamily="18" charset="-34"/>
              </a:rPr>
              <a:t>การจัด</a:t>
            </a:r>
            <a:r>
              <a:rPr lang="th-TH" sz="3200" b="1" dirty="0" smtClean="0">
                <a:solidFill>
                  <a:srgbClr val="000000"/>
                </a:solidFill>
                <a:latin typeface="Angsana New" panose="02020603050405020304" pitchFamily="18" charset="-34"/>
              </a:rPr>
              <a:t>วางระบบควบคุมภายใน และมีการปรับปรุงระบบ</a:t>
            </a:r>
          </a:p>
          <a:p>
            <a:pPr defTabSz="12446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th-TH" sz="3200" b="1" dirty="0">
                <a:solidFill>
                  <a:srgbClr val="000000"/>
                </a:solidFill>
                <a:latin typeface="Angsana New" panose="02020603050405020304" pitchFamily="18" charset="-34"/>
              </a:rPr>
              <a:t> </a:t>
            </a:r>
            <a:r>
              <a:rPr lang="th-TH" sz="3200" b="1" dirty="0" smtClean="0">
                <a:solidFill>
                  <a:srgbClr val="000000"/>
                </a:solidFill>
                <a:latin typeface="Angsana New" panose="02020603050405020304" pitchFamily="18" charset="-34"/>
              </a:rPr>
              <a:t>     ควบคุมภายในให้สอดคล้องกับสถานการณ์ที่เปลี่ยนแปลง</a:t>
            </a:r>
            <a:endParaRPr lang="th-TH" sz="3200" b="1" dirty="0">
              <a:solidFill>
                <a:srgbClr val="000000"/>
              </a:solidFill>
              <a:latin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295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1006</Words>
  <Application>Microsoft Office PowerPoint</Application>
  <PresentationFormat>On-screen Show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Angsana New</vt:lpstr>
      <vt:lpstr>Arial</vt:lpstr>
      <vt:lpstr>Arial Rounded MT Bold</vt:lpstr>
      <vt:lpstr>BrowalliaDSE</vt:lpstr>
      <vt:lpstr>BrowalliaUPC</vt:lpstr>
      <vt:lpstr>Calibri</vt:lpstr>
      <vt:lpstr>Calibri Light</vt:lpstr>
      <vt:lpstr>Cordia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กลุ่มตรวจสอบภายใน</dc:title>
  <dc:creator>HP</dc:creator>
  <cp:lastModifiedBy>HP</cp:lastModifiedBy>
  <cp:revision>21</cp:revision>
  <cp:lastPrinted>2019-10-04T10:25:43Z</cp:lastPrinted>
  <dcterms:created xsi:type="dcterms:W3CDTF">2019-10-04T06:47:35Z</dcterms:created>
  <dcterms:modified xsi:type="dcterms:W3CDTF">2019-10-04T10:25:59Z</dcterms:modified>
</cp:coreProperties>
</file>